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</p:sldIdLst>
  <p:sldSz cx="18288000" cy="10287000"/>
  <p:notesSz cx="6858000" cy="9144000"/>
  <p:embeddedFontLst>
    <p:embeddedFont>
      <p:font typeface="Neue Einstellung" panose="020B0604020202020204" charset="0"/>
      <p:regular r:id="rId8"/>
    </p:embeddedFont>
    <p:embeddedFont>
      <p:font typeface="Neue Einstellung Bold" panose="020B0604020202020204" charset="0"/>
      <p:regular r:id="rId9"/>
    </p:embeddedFont>
    <p:embeddedFont>
      <p:font typeface="Yeseva One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38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tulleeho.com/" TargetMode="External"/><Relationship Id="rId5" Type="http://schemas.openxmlformats.org/officeDocument/2006/relationships/hyperlink" Target="http://www.tulleeho.com/book/" TargetMode="Externa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5842774" cy="10287000"/>
          </a:xfrm>
          <a:prstGeom prst="rect">
            <a:avLst/>
          </a:prstGeom>
          <a:solidFill>
            <a:srgbClr val="0B2F49"/>
          </a:solidFill>
        </p:spPr>
      </p:sp>
      <p:sp>
        <p:nvSpPr>
          <p:cNvPr id="3" name="AutoShape 3"/>
          <p:cNvSpPr/>
          <p:nvPr/>
        </p:nvSpPr>
        <p:spPr>
          <a:xfrm>
            <a:off x="6462234" y="5887999"/>
            <a:ext cx="7728084" cy="0"/>
          </a:xfrm>
          <a:prstGeom prst="line">
            <a:avLst/>
          </a:prstGeom>
          <a:ln w="28575" cap="flat">
            <a:solidFill>
              <a:srgbClr val="0B2F4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81200" y="1733551"/>
            <a:ext cx="6142616" cy="6819898"/>
            <a:chOff x="0" y="0"/>
            <a:chExt cx="8190155" cy="9093197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97" t="14554" r="45931" b="15035"/>
            <a:stretch/>
          </p:blipFill>
          <p:spPr>
            <a:xfrm>
              <a:off x="0" y="0"/>
              <a:ext cx="8190155" cy="9093197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275974" y="241660"/>
            <a:ext cx="1876236" cy="657222"/>
          </a:xfrm>
          <a:custGeom>
            <a:avLst/>
            <a:gdLst/>
            <a:ahLst/>
            <a:cxnLst/>
            <a:rect l="l" t="t" r="r" b="b"/>
            <a:pathLst>
              <a:path w="1876236" h="657222">
                <a:moveTo>
                  <a:pt x="0" y="0"/>
                </a:moveTo>
                <a:lnTo>
                  <a:pt x="1876237" y="0"/>
                </a:lnTo>
                <a:lnTo>
                  <a:pt x="1876237" y="657222"/>
                </a:lnTo>
                <a:lnTo>
                  <a:pt x="0" y="6572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 rot="-5400000">
            <a:off x="-2265500" y="6408670"/>
            <a:ext cx="7728084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15572968" y="7375437"/>
            <a:ext cx="2715032" cy="2911563"/>
          </a:xfrm>
          <a:custGeom>
            <a:avLst/>
            <a:gdLst/>
            <a:ahLst/>
            <a:cxnLst/>
            <a:rect l="l" t="t" r="r" b="b"/>
            <a:pathLst>
              <a:path w="2715032" h="2911563">
                <a:moveTo>
                  <a:pt x="0" y="0"/>
                </a:moveTo>
                <a:lnTo>
                  <a:pt x="2715032" y="0"/>
                </a:lnTo>
                <a:lnTo>
                  <a:pt x="2715032" y="2911563"/>
                </a:lnTo>
                <a:lnTo>
                  <a:pt x="0" y="29115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118848" y="3599060"/>
            <a:ext cx="7651230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7"/>
              </a:lnSpc>
            </a:pPr>
            <a:r>
              <a:rPr lang="en-US" sz="7296" dirty="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Capstone California 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18848" y="6207086"/>
            <a:ext cx="4742019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8"/>
              </a:lnSpc>
              <a:spcBef>
                <a:spcPct val="0"/>
              </a:spcBef>
            </a:pPr>
            <a:r>
              <a:rPr lang="en-US" sz="3980" dirty="0">
                <a:solidFill>
                  <a:srgbClr val="000000"/>
                </a:solidFill>
                <a:latin typeface="Neue Einstellung"/>
                <a:ea typeface="Neue Einstellung"/>
                <a:cs typeface="Neue Einstellung"/>
                <a:sym typeface="Neue Einstellung"/>
              </a:rPr>
              <a:t>Californian Wine Training  Program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29709" y="0"/>
            <a:ext cx="15439218" cy="5520780"/>
          </a:xfrm>
          <a:prstGeom prst="rect">
            <a:avLst/>
          </a:prstGeom>
          <a:solidFill>
            <a:srgbClr val="0B2F49"/>
          </a:solidFill>
        </p:spPr>
      </p:sp>
      <p:sp>
        <p:nvSpPr>
          <p:cNvPr id="3" name="Freeform 3"/>
          <p:cNvSpPr/>
          <p:nvPr/>
        </p:nvSpPr>
        <p:spPr>
          <a:xfrm>
            <a:off x="16959813" y="9106276"/>
            <a:ext cx="299487" cy="304048"/>
          </a:xfrm>
          <a:custGeom>
            <a:avLst/>
            <a:gdLst/>
            <a:ahLst/>
            <a:cxnLst/>
            <a:rect l="l" t="t" r="r" b="b"/>
            <a:pathLst>
              <a:path w="299487" h="304048">
                <a:moveTo>
                  <a:pt x="0" y="0"/>
                </a:moveTo>
                <a:lnTo>
                  <a:pt x="299487" y="0"/>
                </a:lnTo>
                <a:lnTo>
                  <a:pt x="299487" y="304048"/>
                </a:lnTo>
                <a:lnTo>
                  <a:pt x="0" y="304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75974" y="279760"/>
            <a:ext cx="1876236" cy="657222"/>
          </a:xfrm>
          <a:custGeom>
            <a:avLst/>
            <a:gdLst/>
            <a:ahLst/>
            <a:cxnLst/>
            <a:rect l="l" t="t" r="r" b="b"/>
            <a:pathLst>
              <a:path w="1876236" h="657222">
                <a:moveTo>
                  <a:pt x="0" y="0"/>
                </a:moveTo>
                <a:lnTo>
                  <a:pt x="1876237" y="0"/>
                </a:lnTo>
                <a:lnTo>
                  <a:pt x="1876237" y="657222"/>
                </a:lnTo>
                <a:lnTo>
                  <a:pt x="0" y="657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1" r="-4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067270" y="279760"/>
            <a:ext cx="2762060" cy="4114800"/>
          </a:xfrm>
          <a:custGeom>
            <a:avLst/>
            <a:gdLst/>
            <a:ahLst/>
            <a:cxnLst/>
            <a:rect l="l" t="t" r="r" b="b"/>
            <a:pathLst>
              <a:path w="2762060" h="4114800">
                <a:moveTo>
                  <a:pt x="0" y="0"/>
                </a:moveTo>
                <a:lnTo>
                  <a:pt x="2762060" y="0"/>
                </a:lnTo>
                <a:lnTo>
                  <a:pt x="2762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847014" y="4476290"/>
            <a:ext cx="7651230" cy="819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2"/>
              </a:lnSpc>
            </a:pPr>
            <a:r>
              <a:rPr lang="en-US" sz="5796" dirty="0">
                <a:solidFill>
                  <a:srgbClr val="F0F9FF"/>
                </a:solidFill>
                <a:latin typeface="Yeseva One"/>
                <a:ea typeface="Yeseva One"/>
                <a:cs typeface="Yeseva One"/>
                <a:sym typeface="Yeseva One"/>
              </a:rPr>
              <a:t>ABOUT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58982" y="5914123"/>
            <a:ext cx="7200831" cy="2579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8286" lvl="1" algn="l">
              <a:lnSpc>
                <a:spcPts val="2461"/>
              </a:lnSpc>
            </a:pPr>
            <a:r>
              <a:rPr lang="en-US" sz="2800" dirty="0"/>
              <a:t>Since 1934, Wine Institute has supported California’s wineries. Developed by California Wines, this website offers up-to-date resources on California wine, featuring contributions from 4,200 wineries and top industry professionals. Capstone California provides four levels of structured study for both consumers and professionals.</a:t>
            </a:r>
            <a:endParaRPr lang="en-US" sz="2800" dirty="0">
              <a:solidFill>
                <a:srgbClr val="000000"/>
              </a:solidFill>
              <a:ea typeface="Neue Einstellung"/>
              <a:cs typeface="Neue Einstellung"/>
              <a:sym typeface="Neue Einstellung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DE2FEB5-D746-531B-7D19-304C12B5E14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" t="28518" r="53333" b="27037"/>
          <a:stretch/>
        </p:blipFill>
        <p:spPr>
          <a:xfrm>
            <a:off x="214986" y="3317124"/>
            <a:ext cx="8929014" cy="49646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589824" cy="10482542"/>
            <a:chOff x="0" y="0"/>
            <a:chExt cx="4896085" cy="27608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96085" cy="2760834"/>
            </a:xfrm>
            <a:custGeom>
              <a:avLst/>
              <a:gdLst/>
              <a:ahLst/>
              <a:cxnLst/>
              <a:rect l="l" t="t" r="r" b="b"/>
              <a:pathLst>
                <a:path w="4896085" h="2760834">
                  <a:moveTo>
                    <a:pt x="0" y="0"/>
                  </a:moveTo>
                  <a:lnTo>
                    <a:pt x="4896085" y="0"/>
                  </a:lnTo>
                  <a:lnTo>
                    <a:pt x="4896085" y="2760834"/>
                  </a:lnTo>
                  <a:lnTo>
                    <a:pt x="0" y="2760834"/>
                  </a:lnTo>
                  <a:close/>
                </a:path>
              </a:pathLst>
            </a:custGeom>
            <a:solidFill>
              <a:srgbClr val="0B2F49">
                <a:alpha val="81961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4896085" cy="2732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5974" y="3261369"/>
            <a:ext cx="8458200" cy="4481203"/>
            <a:chOff x="-914400" y="-399326"/>
            <a:chExt cx="11277601" cy="5974937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3" t="24580" r="21564" b="28434"/>
            <a:stretch/>
          </p:blipFill>
          <p:spPr>
            <a:xfrm>
              <a:off x="-914400" y="-399326"/>
              <a:ext cx="11277601" cy="5974937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1028700" y="2256738"/>
            <a:ext cx="7651230" cy="819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2"/>
              </a:lnSpc>
            </a:pPr>
            <a:r>
              <a:rPr lang="en-US" sz="5796">
                <a:solidFill>
                  <a:srgbClr val="F0F9FF"/>
                </a:solidFill>
                <a:latin typeface="Yeseva One"/>
                <a:ea typeface="Yeseva One"/>
                <a:cs typeface="Yeseva One"/>
                <a:sym typeface="Yeseva One"/>
              </a:rPr>
              <a:t>FRAMEWORK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0" y="3544736"/>
            <a:ext cx="5226923" cy="44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3140">
                <a:solidFill>
                  <a:srgbClr val="F0F9FF"/>
                </a:solidFill>
                <a:latin typeface="Neue Einstellung Bold"/>
                <a:ea typeface="Neue Einstellung Bold"/>
                <a:cs typeface="Neue Einstellung Bold"/>
                <a:sym typeface="Neue Einstellung Bold"/>
              </a:rPr>
              <a:t>STRUCTURE</a:t>
            </a:r>
          </a:p>
        </p:txBody>
      </p:sp>
      <p:sp>
        <p:nvSpPr>
          <p:cNvPr id="10" name="Freeform 10"/>
          <p:cNvSpPr/>
          <p:nvPr/>
        </p:nvSpPr>
        <p:spPr>
          <a:xfrm>
            <a:off x="275974" y="279760"/>
            <a:ext cx="1876236" cy="657222"/>
          </a:xfrm>
          <a:custGeom>
            <a:avLst/>
            <a:gdLst/>
            <a:ahLst/>
            <a:cxnLst/>
            <a:rect l="l" t="t" r="r" b="b"/>
            <a:pathLst>
              <a:path w="1876236" h="657222">
                <a:moveTo>
                  <a:pt x="0" y="0"/>
                </a:moveTo>
                <a:lnTo>
                  <a:pt x="1876237" y="0"/>
                </a:lnTo>
                <a:lnTo>
                  <a:pt x="1876237" y="657222"/>
                </a:lnTo>
                <a:lnTo>
                  <a:pt x="0" y="657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1" r="-41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8437627" y="4166176"/>
            <a:ext cx="9850373" cy="5244148"/>
            <a:chOff x="0" y="0"/>
            <a:chExt cx="13133830" cy="6992197"/>
          </a:xfrm>
        </p:grpSpPr>
        <p:sp>
          <p:nvSpPr>
            <p:cNvPr id="13" name="AutoShape 13"/>
            <p:cNvSpPr/>
            <p:nvPr/>
          </p:nvSpPr>
          <p:spPr>
            <a:xfrm>
              <a:off x="0" y="0"/>
              <a:ext cx="13133830" cy="6992197"/>
            </a:xfrm>
            <a:prstGeom prst="rect">
              <a:avLst/>
            </a:prstGeom>
            <a:solidFill>
              <a:srgbClr val="E1F3F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679930" y="4567554"/>
            <a:ext cx="8634493" cy="5633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br>
              <a:rPr lang="en-US" sz="2400" dirty="0"/>
            </a:b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Duration 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6 hours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Curriculum: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History: Mission era to modern times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Geography: Impact of Pacific Ocean and mountains on viticulture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Viticulture: Grape-growing practices, key grape varieties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AVA System: Napa Valley, Sonoma County, Santa Barbara County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Wineries: Ridge Vineyards, Frog’s Leap, Robert Mondavi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Statistics: California’s global wine production, consumption, exports</a:t>
            </a:r>
          </a:p>
          <a:p>
            <a:pPr marL="248286" lvl="1" algn="l">
              <a:lnSpc>
                <a:spcPts val="3220"/>
              </a:lnSpc>
            </a:pPr>
            <a:br>
              <a:rPr lang="en-US" sz="2400" dirty="0"/>
            </a:br>
            <a:br>
              <a:rPr lang="en-US" sz="2400" dirty="0"/>
            </a:br>
            <a:endParaRPr lang="en-US" sz="2300" dirty="0">
              <a:solidFill>
                <a:srgbClr val="000000"/>
              </a:solidFill>
              <a:latin typeface="Neue Einstellung"/>
              <a:ea typeface="Neue Einstellung"/>
              <a:cs typeface="Neue Einstellung"/>
              <a:sym typeface="Neue Einstellung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4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589824" cy="10287000"/>
            <a:chOff x="0" y="0"/>
            <a:chExt cx="489608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96085" cy="2709333"/>
            </a:xfrm>
            <a:custGeom>
              <a:avLst/>
              <a:gdLst/>
              <a:ahLst/>
              <a:cxnLst/>
              <a:rect l="l" t="t" r="r" b="b"/>
              <a:pathLst>
                <a:path w="4896085" h="2709333">
                  <a:moveTo>
                    <a:pt x="0" y="0"/>
                  </a:moveTo>
                  <a:lnTo>
                    <a:pt x="4896085" y="0"/>
                  </a:lnTo>
                  <a:lnTo>
                    <a:pt x="489608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B2F49">
                <a:alpha val="81961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4896085" cy="2680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6162365" cy="10287000"/>
            <a:chOff x="0" y="0"/>
            <a:chExt cx="8216486" cy="13716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216486" cy="13716000"/>
            </a:xfrm>
            <a:prstGeom prst="rect">
              <a:avLst/>
            </a:prstGeom>
            <a:solidFill>
              <a:srgbClr val="E1F3FF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275974" y="279760"/>
            <a:ext cx="1876236" cy="657222"/>
          </a:xfrm>
          <a:custGeom>
            <a:avLst/>
            <a:gdLst/>
            <a:ahLst/>
            <a:cxnLst/>
            <a:rect l="l" t="t" r="r" b="b"/>
            <a:pathLst>
              <a:path w="1876236" h="657222">
                <a:moveTo>
                  <a:pt x="0" y="0"/>
                </a:moveTo>
                <a:lnTo>
                  <a:pt x="1876237" y="0"/>
                </a:lnTo>
                <a:lnTo>
                  <a:pt x="1876237" y="657222"/>
                </a:lnTo>
                <a:lnTo>
                  <a:pt x="0" y="6572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" r="-41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47572" y="936982"/>
            <a:ext cx="5303685" cy="8528742"/>
          </a:xfrm>
          <a:custGeom>
            <a:avLst/>
            <a:gdLst/>
            <a:ahLst/>
            <a:cxnLst/>
            <a:rect l="l" t="t" r="r" b="b"/>
            <a:pathLst>
              <a:path w="5303685" h="8528742">
                <a:moveTo>
                  <a:pt x="0" y="0"/>
                </a:moveTo>
                <a:lnTo>
                  <a:pt x="5303685" y="0"/>
                </a:lnTo>
                <a:lnTo>
                  <a:pt x="5303685" y="8528742"/>
                </a:lnTo>
                <a:lnTo>
                  <a:pt x="0" y="8528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019164" y="1163714"/>
            <a:ext cx="7651230" cy="819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2"/>
              </a:lnSpc>
            </a:pPr>
            <a:r>
              <a:rPr lang="en-US" sz="5796">
                <a:solidFill>
                  <a:srgbClr val="E1F3FF"/>
                </a:solidFill>
                <a:latin typeface="Yeseva One"/>
                <a:ea typeface="Yeseva One"/>
                <a:cs typeface="Yeseva One"/>
                <a:sym typeface="Yeseva One"/>
              </a:rPr>
              <a:t>TULLEEHO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82886" y="2253857"/>
            <a:ext cx="9913162" cy="1179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E1F3FF"/>
                </a:solidFill>
                <a:latin typeface="Neue Einstellung"/>
                <a:ea typeface="Neue Einstellung"/>
                <a:cs typeface="Neue Einstellung"/>
                <a:sym typeface="Neue Einstellung"/>
              </a:rPr>
              <a:t>Established in 2000, Tulleeho is a provider of beverage education, training and consulting services in South Asia and South East Asia. Headquartered in Delhi, with offices in Mumbai and Bangalore.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82886" y="3643237"/>
            <a:ext cx="9913162" cy="779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E1F3FF"/>
                </a:solidFill>
                <a:latin typeface="Neue Einstellung"/>
                <a:ea typeface="Neue Einstellung"/>
                <a:cs typeface="Neue Einstellung"/>
                <a:sym typeface="Neue Einstellung"/>
              </a:rPr>
              <a:t>Our clients include multi-national and Indian beverage companies, hotel chains and independent bars and restaurants.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82886" y="4632566"/>
            <a:ext cx="10599425" cy="1179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E1F3FF"/>
                </a:solidFill>
                <a:latin typeface="Neue Einstellung"/>
                <a:ea typeface="Neue Einstellung"/>
                <a:cs typeface="Neue Einstellung"/>
                <a:sym typeface="Neue Einstellung"/>
              </a:rPr>
              <a:t>We run training programs for beverage professionals, bar professionals, drinks enthusiasts, beverage retail and hotel management students and faculty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82886" y="6021946"/>
            <a:ext cx="10258067" cy="1179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E1F3FF"/>
                </a:solidFill>
                <a:latin typeface="Neue Einstellung"/>
                <a:ea typeface="Neue Einstellung"/>
                <a:cs typeface="Neue Einstellung"/>
                <a:sym typeface="Neue Einstellung"/>
              </a:rPr>
              <a:t>The </a:t>
            </a:r>
            <a:r>
              <a:rPr lang="en-US" sz="2300" u="sng">
                <a:solidFill>
                  <a:srgbClr val="E1F3FF"/>
                </a:solidFill>
                <a:latin typeface="Neue Einstellung"/>
                <a:ea typeface="Neue Einstellung"/>
                <a:cs typeface="Neue Einstellung"/>
                <a:sym typeface="Neue Einstellung"/>
                <a:hlinkClick r:id="rId5" tooltip="http://www.tulleeho.com/book/"/>
              </a:rPr>
              <a:t>Tulleeho Book of Cocktails</a:t>
            </a:r>
            <a:r>
              <a:rPr lang="en-US" sz="2300">
                <a:solidFill>
                  <a:srgbClr val="E1F3FF"/>
                </a:solidFill>
                <a:latin typeface="Neue Einstellung"/>
                <a:ea typeface="Neue Einstellung"/>
                <a:cs typeface="Neue Einstellung"/>
                <a:sym typeface="Neue Einstellung"/>
              </a:rPr>
              <a:t> was published in 2011. Our website </a:t>
            </a:r>
            <a:r>
              <a:rPr lang="en-US" sz="2300" u="sng">
                <a:solidFill>
                  <a:srgbClr val="E1F3FF"/>
                </a:solidFill>
                <a:latin typeface="Neue Einstellung"/>
                <a:ea typeface="Neue Einstellung"/>
                <a:cs typeface="Neue Einstellung"/>
                <a:sym typeface="Neue Einstellung"/>
                <a:hlinkClick r:id="rId6" tooltip="http://www.tulleeho.com/"/>
              </a:rPr>
              <a:t>www.tulleeho.com</a:t>
            </a:r>
            <a:r>
              <a:rPr lang="en-US" sz="2300">
                <a:solidFill>
                  <a:srgbClr val="E1F3FF"/>
                </a:solidFill>
                <a:latin typeface="Neue Einstellung"/>
                <a:ea typeface="Neue Einstellung"/>
                <a:cs typeface="Neue Einstellung"/>
                <a:sym typeface="Neue Einstellung"/>
              </a:rPr>
              <a:t> is a premier destination for those who savour drink and the drinking experience.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82886" y="7411326"/>
            <a:ext cx="10258067" cy="779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E1F3FF"/>
                </a:solidFill>
                <a:latin typeface="Neue Einstellung"/>
                <a:ea typeface="Neue Einstellung"/>
                <a:cs typeface="Neue Einstellung"/>
                <a:sym typeface="Neue Einstellung"/>
              </a:rPr>
              <a:t>We also run specialized wines, spirits and beer education programs, with affiliations to global certification programs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82886" y="8400656"/>
            <a:ext cx="10258067" cy="779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E1F3FF"/>
                </a:solidFill>
                <a:latin typeface="Neue Einstellung"/>
                <a:ea typeface="Neue Einstellung"/>
                <a:cs typeface="Neue Einstellung"/>
                <a:sym typeface="Neue Einstellung"/>
              </a:rPr>
              <a:t>Our consulting services include blend / product research, bar menu design and market entry assistance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53221" y="2308278"/>
            <a:ext cx="3892008" cy="7978722"/>
            <a:chOff x="0" y="0"/>
            <a:chExt cx="5189343" cy="1063829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55000" r="12438"/>
            <a:stretch>
              <a:fillRect/>
            </a:stretch>
          </p:blipFill>
          <p:spPr>
            <a:xfrm>
              <a:off x="0" y="0"/>
              <a:ext cx="5189343" cy="10638296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2891692" y="0"/>
            <a:ext cx="3846155" cy="8742451"/>
            <a:chOff x="0" y="0"/>
            <a:chExt cx="5128207" cy="11656602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26966" r="26966"/>
            <a:stretch>
              <a:fillRect/>
            </a:stretch>
          </p:blipFill>
          <p:spPr>
            <a:xfrm>
              <a:off x="0" y="0"/>
              <a:ext cx="5128207" cy="11656602"/>
            </a:xfrm>
            <a:prstGeom prst="rect">
              <a:avLst/>
            </a:prstGeom>
          </p:spPr>
        </p:pic>
      </p:grpSp>
      <p:sp>
        <p:nvSpPr>
          <p:cNvPr id="6" name="AutoShape 6"/>
          <p:cNvSpPr/>
          <p:nvPr/>
        </p:nvSpPr>
        <p:spPr>
          <a:xfrm flipV="1">
            <a:off x="657703" y="2558916"/>
            <a:ext cx="0" cy="7728084"/>
          </a:xfrm>
          <a:prstGeom prst="line">
            <a:avLst/>
          </a:prstGeom>
          <a:ln w="28575" cap="flat">
            <a:solidFill>
              <a:srgbClr val="0B2F4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1265231" y="3023415"/>
            <a:ext cx="7891920" cy="1750599"/>
          </a:xfrm>
          <a:prstGeom prst="rect">
            <a:avLst/>
          </a:prstGeom>
          <a:solidFill>
            <a:srgbClr val="0B2F49"/>
          </a:solidFill>
        </p:spPr>
      </p:sp>
      <p:sp>
        <p:nvSpPr>
          <p:cNvPr id="9" name="Freeform 9"/>
          <p:cNvSpPr/>
          <p:nvPr/>
        </p:nvSpPr>
        <p:spPr>
          <a:xfrm>
            <a:off x="275974" y="279760"/>
            <a:ext cx="1876236" cy="657222"/>
          </a:xfrm>
          <a:custGeom>
            <a:avLst/>
            <a:gdLst/>
            <a:ahLst/>
            <a:cxnLst/>
            <a:rect l="l" t="t" r="r" b="b"/>
            <a:pathLst>
              <a:path w="1876236" h="657222">
                <a:moveTo>
                  <a:pt x="0" y="0"/>
                </a:moveTo>
                <a:lnTo>
                  <a:pt x="1876237" y="0"/>
                </a:lnTo>
                <a:lnTo>
                  <a:pt x="1876237" y="657222"/>
                </a:lnTo>
                <a:lnTo>
                  <a:pt x="0" y="657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1" r="-41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720309" y="3583571"/>
            <a:ext cx="7651230" cy="819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2"/>
              </a:lnSpc>
            </a:pPr>
            <a:r>
              <a:rPr lang="en-US" sz="5796">
                <a:solidFill>
                  <a:srgbClr val="E1F3FF"/>
                </a:solidFill>
                <a:latin typeface="Yeseva One"/>
                <a:ea typeface="Yeseva One"/>
                <a:cs typeface="Yeseva One"/>
                <a:sym typeface="Yeseva One"/>
              </a:rPr>
              <a:t>COMMERCIALS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5231" y="4942317"/>
            <a:ext cx="5226923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3140" dirty="0">
                <a:solidFill>
                  <a:srgbClr val="000000"/>
                </a:solidFill>
                <a:latin typeface="Neue Einstellung Bold"/>
                <a:ea typeface="Neue Einstellung Bold"/>
                <a:cs typeface="Neue Einstellung Bold"/>
                <a:sym typeface="Neue Einstellung Bold"/>
              </a:rPr>
              <a:t>(Free of Cost)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F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971800"/>
            <a:ext cx="18288000" cy="7315200"/>
          </a:xfrm>
          <a:custGeom>
            <a:avLst/>
            <a:gdLst/>
            <a:ahLst/>
            <a:cxnLst/>
            <a:rect l="l" t="t" r="r" b="b"/>
            <a:pathLst>
              <a:path w="18288000" h="7315200">
                <a:moveTo>
                  <a:pt x="0" y="0"/>
                </a:moveTo>
                <a:lnTo>
                  <a:pt x="18288000" y="0"/>
                </a:lnTo>
                <a:lnTo>
                  <a:pt x="182880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3609" b="-1999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318385" y="1104900"/>
            <a:ext cx="7651230" cy="1034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7"/>
              </a:lnSpc>
            </a:pPr>
            <a:r>
              <a:rPr lang="en-US" sz="7296">
                <a:solidFill>
                  <a:srgbClr val="F0F9FF"/>
                </a:solidFill>
                <a:latin typeface="Yeseva One"/>
                <a:ea typeface="Yeseva One"/>
                <a:cs typeface="Yeseva One"/>
                <a:sym typeface="Yeseva One"/>
              </a:rPr>
              <a:t>THANK YOU</a:t>
            </a:r>
          </a:p>
        </p:txBody>
      </p:sp>
      <p:sp>
        <p:nvSpPr>
          <p:cNvPr id="4" name="Freeform 4"/>
          <p:cNvSpPr/>
          <p:nvPr/>
        </p:nvSpPr>
        <p:spPr>
          <a:xfrm>
            <a:off x="275974" y="279760"/>
            <a:ext cx="1876236" cy="657222"/>
          </a:xfrm>
          <a:custGeom>
            <a:avLst/>
            <a:gdLst/>
            <a:ahLst/>
            <a:cxnLst/>
            <a:rect l="l" t="t" r="r" b="b"/>
            <a:pathLst>
              <a:path w="1876236" h="657222">
                <a:moveTo>
                  <a:pt x="0" y="0"/>
                </a:moveTo>
                <a:lnTo>
                  <a:pt x="1876237" y="0"/>
                </a:lnTo>
                <a:lnTo>
                  <a:pt x="1876237" y="657222"/>
                </a:lnTo>
                <a:lnTo>
                  <a:pt x="0" y="6572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" r="-41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271</Words>
  <Application>Microsoft Office PowerPoint</Application>
  <PresentationFormat>Custom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Neue Einstellung Bold</vt:lpstr>
      <vt:lpstr>Yeseva One</vt:lpstr>
      <vt:lpstr>Neue Einstellung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Leela deck</dc:title>
  <dc:creator>Sachi Lamba</dc:creator>
  <cp:lastModifiedBy>Sachi Lamba</cp:lastModifiedBy>
  <cp:revision>4</cp:revision>
  <dcterms:created xsi:type="dcterms:W3CDTF">2006-08-16T00:00:00Z</dcterms:created>
  <dcterms:modified xsi:type="dcterms:W3CDTF">2024-09-19T08:44:47Z</dcterms:modified>
  <dc:identifier>DAGNnUqVDD0</dc:identifier>
</cp:coreProperties>
</file>